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eg"/>
  <Override PartName="/ppt/media/image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301" r:id="rId2"/>
    <p:sldId id="480" r:id="rId3"/>
    <p:sldId id="497" r:id="rId4"/>
    <p:sldId id="564" r:id="rId5"/>
    <p:sldId id="565" r:id="rId6"/>
    <p:sldId id="473" r:id="rId7"/>
    <p:sldId id="523" r:id="rId8"/>
    <p:sldId id="566" r:id="rId9"/>
    <p:sldId id="567" r:id="rId10"/>
    <p:sldId id="568" r:id="rId11"/>
    <p:sldId id="569" r:id="rId12"/>
    <p:sldId id="524" r:id="rId13"/>
    <p:sldId id="522" r:id="rId14"/>
    <p:sldId id="570" r:id="rId15"/>
    <p:sldId id="571" r:id="rId16"/>
    <p:sldId id="572" r:id="rId17"/>
    <p:sldId id="57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810"/>
    <a:srgbClr val="1F0ABC"/>
    <a:srgbClr val="FDDFFC"/>
    <a:srgbClr val="FAD9C2"/>
    <a:srgbClr val="DFDBFD"/>
    <a:srgbClr val="E9BDFF"/>
    <a:srgbClr val="FBB3F8"/>
    <a:srgbClr val="DBB2CB"/>
    <a:srgbClr val="3A1953"/>
    <a:srgbClr val="9F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98A49-CBEC-4F31-9B72-276DEEC42B7F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8B50-956B-4B2D-8BCF-8AA324BF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09203" y="430828"/>
            <a:ext cx="37337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6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3859" y="2946290"/>
            <a:ext cx="7298821" cy="25264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b="1" cap="none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1F0AB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THAM GIA TỔ CHỨC</a:t>
            </a:r>
          </a:p>
          <a:p>
            <a:pPr algn="ctr"/>
            <a:r>
              <a:rPr lang="en-US" sz="7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1F0AB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CUỘC SỐNG GIA ĐÌNH</a:t>
            </a:r>
            <a:endParaRPr lang="en-US" sz="70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1F0AB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1 - 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42413" y="1454473"/>
            <a:ext cx="5917250" cy="4583681"/>
            <a:chOff x="3596019" y="-415882"/>
            <a:chExt cx="5525909" cy="54966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B2BBF6-248A-4D00-91AF-40C4D5AC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19" y="-415882"/>
              <a:ext cx="5525909" cy="54966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E28E47-60F9-423C-B866-1FA8E553999F}"/>
                </a:ext>
              </a:extLst>
            </p:cNvPr>
            <p:cNvSpPr txBox="1"/>
            <p:nvPr/>
          </p:nvSpPr>
          <p:spPr>
            <a:xfrm>
              <a:off x="4005219" y="559120"/>
              <a:ext cx="4550933" cy="119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6-Point Star 9"/>
            <p:cNvSpPr/>
            <p:nvPr/>
          </p:nvSpPr>
          <p:spPr>
            <a:xfrm>
              <a:off x="6089707" y="-107547"/>
              <a:ext cx="688308" cy="815413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http://thquangtrung.hoankiem.edu.vn/upload/29321/fck/files/5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82" y="1021327"/>
            <a:ext cx="3033163" cy="21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93726" y="2653706"/>
            <a:ext cx="484695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nào được hình thành khi tự tin thực hiện các công việc trong tổ chức cuộc sống gia đình?</a:t>
            </a:r>
            <a:endParaRPr lang="en-US" sz="3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51" y="3316849"/>
            <a:ext cx="4736626" cy="320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98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1 - HOẠT ĐỘNG 3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54231" y="1655545"/>
            <a:ext cx="2621697" cy="1590741"/>
            <a:chOff x="461676" y="1436293"/>
            <a:chExt cx="2958196" cy="2863649"/>
          </a:xfrm>
        </p:grpSpPr>
        <p:sp>
          <p:nvSpPr>
            <p:cNvPr id="44" name="Rectangle 4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3686215" y="1655545"/>
            <a:ext cx="2621697" cy="1590741"/>
            <a:chOff x="461676" y="1436293"/>
            <a:chExt cx="2958196" cy="2863649"/>
          </a:xfrm>
        </p:grpSpPr>
        <p:sp>
          <p:nvSpPr>
            <p:cNvPr id="49" name="Rectangle 4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DBB2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6518199" y="1655545"/>
            <a:ext cx="2621697" cy="1590741"/>
            <a:chOff x="461676" y="1436293"/>
            <a:chExt cx="2958196" cy="2863649"/>
          </a:xfrm>
        </p:grpSpPr>
        <p:sp>
          <p:nvSpPr>
            <p:cNvPr id="54" name="Rectangle 5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30CFC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919527" y="2112814"/>
            <a:ext cx="232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tổ chức cuộc sống</a:t>
            </a:r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751511" y="2126194"/>
            <a:ext cx="232400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quản lí thời gia</a:t>
            </a:r>
            <a:r>
              <a:rPr lang="en-US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497540" y="1873139"/>
            <a:ext cx="24781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giữ gìn nền nếp truyền thống gia phong</a:t>
            </a:r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501849" y="3841462"/>
            <a:ext cx="2624260" cy="1590741"/>
            <a:chOff x="270233" y="1436293"/>
            <a:chExt cx="2961088" cy="2863649"/>
          </a:xfrm>
        </p:grpSpPr>
        <p:sp>
          <p:nvSpPr>
            <p:cNvPr id="68" name="Rectangle 67"/>
            <p:cNvSpPr/>
            <p:nvPr/>
          </p:nvSpPr>
          <p:spPr>
            <a:xfrm>
              <a:off x="270233" y="1436293"/>
              <a:ext cx="2810840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6361129" y="3841462"/>
            <a:ext cx="2596964" cy="1590741"/>
            <a:chOff x="301033" y="1436293"/>
            <a:chExt cx="2930288" cy="2863649"/>
          </a:xfrm>
        </p:grpSpPr>
        <p:sp>
          <p:nvSpPr>
            <p:cNvPr id="73" name="Rectangle 72"/>
            <p:cNvSpPr/>
            <p:nvPr/>
          </p:nvSpPr>
          <p:spPr>
            <a:xfrm>
              <a:off x="301033" y="1436293"/>
              <a:ext cx="2810840" cy="271963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9193113" y="3841462"/>
            <a:ext cx="2596964" cy="1590741"/>
            <a:chOff x="301033" y="1436293"/>
            <a:chExt cx="2930288" cy="2863649"/>
          </a:xfrm>
        </p:grpSpPr>
        <p:sp>
          <p:nvSpPr>
            <p:cNvPr id="78" name="Rectangle 77"/>
            <p:cNvSpPr/>
            <p:nvPr/>
          </p:nvSpPr>
          <p:spPr>
            <a:xfrm>
              <a:off x="301033" y="1436293"/>
              <a:ext cx="2810840" cy="2719633"/>
            </a:xfrm>
            <a:prstGeom prst="rect">
              <a:avLst/>
            </a:prstGeom>
            <a:solidFill>
              <a:srgbClr val="9F790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35353" y="1729729"/>
                <a:ext cx="2622290" cy="1163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3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2" name="Rectangle 81"/>
          <p:cNvSpPr/>
          <p:nvPr/>
        </p:nvSpPr>
        <p:spPr>
          <a:xfrm>
            <a:off x="3698397" y="3968893"/>
            <a:ext cx="232400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82837" y="4086352"/>
            <a:ext cx="24781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chăm sóc và quan tâm đến người thân</a:t>
            </a:r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71515" y="3968893"/>
            <a:ext cx="23508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quản lí chi tiêu trong một số hoạt động của gia đình</a:t>
            </a:r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478080" y="4212111"/>
            <a:ext cx="2169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 năng quản lí cảm xúc</a:t>
            </a:r>
            <a:endParaRPr lang="en-US" sz="2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80" y="1597732"/>
            <a:ext cx="16764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39" y="3979447"/>
            <a:ext cx="178117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 animBg="1"/>
      <p:bldP spid="65" grpId="0"/>
      <p:bldP spid="82" grpId="0" animBg="1"/>
      <p:bldP spid="83" grpId="0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1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352" y="284443"/>
            <a:ext cx="9462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NHIỆM VỤ 2</a:t>
            </a:r>
          </a:p>
          <a:p>
            <a:pPr algn="ctr"/>
            <a:r>
              <a:rPr lang="vi-VN" sz="5000" b="1">
                <a:solidFill>
                  <a:srgbClr val="C00000"/>
                </a:solidFill>
                <a:latin typeface="Times New Roman" pitchFamily="18" charset="0"/>
                <a:ea typeface="Nixie One"/>
                <a:cs typeface="Times New Roman" pitchFamily="18" charset="0"/>
                <a:sym typeface="Nixie One"/>
              </a:rPr>
              <a:t>Tổ chức sắp xếp hợp lí công việc gia đình</a:t>
            </a:r>
            <a:endParaRPr lang="vi-VN" sz="50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0231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80176" y="1596571"/>
            <a:ext cx="3254797" cy="1683373"/>
          </a:xfrm>
          <a:prstGeom prst="roundRect">
            <a:avLst>
              <a:gd name="adj" fmla="val 30702"/>
            </a:avLst>
          </a:prstGeom>
          <a:solidFill>
            <a:srgbClr val="00B0F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12285" y="1509302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5842" y="1753564"/>
            <a:ext cx="68875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đề xuất những cách sắp xếp hợp lí giữa công việc cá nhân và gia đình để tổ chức cuộc sống gia đình tốt hơn.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7854" y="1008033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Nhiệm vụ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87728" y="4172674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1285" y="4363210"/>
            <a:ext cx="68875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 chọn một dịp lễ hoặc kì nghỉ ở gia đình em, thực hành sắp xếp công việc, tổ chức cuộc sống gia đình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33297" y="3671405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Nhiệm vụ 2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2 - 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4" y="3671405"/>
            <a:ext cx="2997529" cy="231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7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2 - 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>
          <a:xfrm flipH="1">
            <a:off x="1173706" y="721421"/>
            <a:ext cx="10740789" cy="11508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378747" y="823303"/>
            <a:ext cx="9771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ách sắp xếp hợp lí giữa công việc cá nhân và gia đình để tổ chức cuộc sống gia đình tốt hơn</a:t>
            </a:r>
            <a:endParaRPr kumimoji="0" lang="x-none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1532308" y="2358610"/>
            <a:ext cx="762000" cy="665162"/>
            <a:chOff x="1110" y="2656"/>
            <a:chExt cx="1549" cy="1351"/>
          </a:xfrm>
        </p:grpSpPr>
        <p:sp>
          <p:nvSpPr>
            <p:cNvPr id="38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7"/>
          <p:cNvGrpSpPr>
            <a:grpSpLocks/>
          </p:cNvGrpSpPr>
          <p:nvPr/>
        </p:nvGrpSpPr>
        <p:grpSpPr bwMode="auto">
          <a:xfrm>
            <a:off x="1532308" y="3273010"/>
            <a:ext cx="762000" cy="665162"/>
            <a:chOff x="3174" y="2656"/>
            <a:chExt cx="1549" cy="1351"/>
          </a:xfrm>
        </p:grpSpPr>
        <p:sp>
          <p:nvSpPr>
            <p:cNvPr id="42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Line 11"/>
          <p:cNvSpPr>
            <a:spLocks noChangeShapeType="1"/>
          </p:cNvSpPr>
          <p:nvPr/>
        </p:nvSpPr>
        <p:spPr bwMode="auto">
          <a:xfrm flipV="1">
            <a:off x="2141908" y="2918700"/>
            <a:ext cx="9499632" cy="4951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gray">
          <a:xfrm>
            <a:off x="1736887" y="2457035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2141908" y="3826696"/>
            <a:ext cx="9499632" cy="55914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gray">
          <a:xfrm>
            <a:off x="1736887" y="3371435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49" name="Group 17"/>
          <p:cNvGrpSpPr>
            <a:grpSpLocks/>
          </p:cNvGrpSpPr>
          <p:nvPr/>
        </p:nvGrpSpPr>
        <p:grpSpPr bwMode="auto">
          <a:xfrm>
            <a:off x="1532308" y="4165185"/>
            <a:ext cx="762000" cy="665162"/>
            <a:chOff x="1110" y="2656"/>
            <a:chExt cx="1549" cy="1351"/>
          </a:xfrm>
        </p:grpSpPr>
        <p:sp>
          <p:nvSpPr>
            <p:cNvPr id="50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20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21"/>
          <p:cNvGrpSpPr>
            <a:grpSpLocks/>
          </p:cNvGrpSpPr>
          <p:nvPr/>
        </p:nvGrpSpPr>
        <p:grpSpPr bwMode="auto">
          <a:xfrm>
            <a:off x="1532308" y="5079585"/>
            <a:ext cx="762000" cy="665162"/>
            <a:chOff x="3174" y="2656"/>
            <a:chExt cx="1549" cy="1351"/>
          </a:xfrm>
        </p:grpSpPr>
        <p:sp>
          <p:nvSpPr>
            <p:cNvPr id="54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Line 25"/>
          <p:cNvSpPr>
            <a:spLocks noChangeShapeType="1"/>
          </p:cNvSpPr>
          <p:nvPr/>
        </p:nvSpPr>
        <p:spPr bwMode="auto">
          <a:xfrm>
            <a:off x="2141907" y="4774785"/>
            <a:ext cx="9499633" cy="44238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gray">
          <a:xfrm>
            <a:off x="1736887" y="426361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9" name="Line 28"/>
          <p:cNvSpPr>
            <a:spLocks noChangeShapeType="1"/>
          </p:cNvSpPr>
          <p:nvPr/>
        </p:nvSpPr>
        <p:spPr bwMode="auto">
          <a:xfrm>
            <a:off x="2141908" y="5689185"/>
            <a:ext cx="949963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gray">
          <a:xfrm>
            <a:off x="1736887" y="517801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287913" y="2439434"/>
            <a:ext cx="8364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 liệt kê công việc cá nhân theo thời gian biểu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293564" y="3395809"/>
            <a:ext cx="8364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 kê những công việc gia đình thường xuyên của gia đình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312862" y="4324888"/>
            <a:ext cx="9492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thời gian thực hiện phù hợp với từng công việc để không chồng chéo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240196" y="5208788"/>
            <a:ext cx="8364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 dấu những việc quan trọng và ưu tiên để thực hiện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/>
      <p:bldP spid="57" grpId="0" animBg="1"/>
      <p:bldP spid="58" grpId="0"/>
      <p:bldP spid="59" grpId="0" animBg="1"/>
      <p:bldP spid="60" grpId="0"/>
      <p:bldP spid="61" grpId="0"/>
      <p:bldP spid="62" grpId="0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2 - 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06" y="3533704"/>
            <a:ext cx="5735148" cy="289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706593" y="1598988"/>
            <a:ext cx="6171879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0151" y="1789524"/>
            <a:ext cx="592252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 chọn một dịp lễ hoặc kì nghỉ ở gia đình em, thực hành sắp xếp công việc, tổ chức cuộc sống gia đình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39465" y="1089969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Nhiệm vụ 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730281" y="2222608"/>
            <a:ext cx="4020440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Đảm bảo các yếu tố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124131" y="3097163"/>
            <a:ext cx="4975235" cy="6298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 kê được công việc cần thực hiện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124132" y="4095725"/>
            <a:ext cx="4988882" cy="6298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Tối ưu hóa được thời gian thực hiện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24133" y="5094287"/>
            <a:ext cx="4988880" cy="6298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khả thi của kế hoạch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2 - 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42413" y="1454473"/>
            <a:ext cx="5917250" cy="4583681"/>
            <a:chOff x="3596019" y="-415882"/>
            <a:chExt cx="5525909" cy="54966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B2BBF6-248A-4D00-91AF-40C4D5AC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19" y="-415882"/>
              <a:ext cx="5525909" cy="54966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E28E47-60F9-423C-B866-1FA8E553999F}"/>
                </a:ext>
              </a:extLst>
            </p:cNvPr>
            <p:cNvSpPr txBox="1"/>
            <p:nvPr/>
          </p:nvSpPr>
          <p:spPr>
            <a:xfrm>
              <a:off x="4005219" y="559120"/>
              <a:ext cx="4550933" cy="119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6-Point Star 14"/>
            <p:cNvSpPr/>
            <p:nvPr/>
          </p:nvSpPr>
          <p:spPr>
            <a:xfrm>
              <a:off x="6089707" y="-107547"/>
              <a:ext cx="688308" cy="815413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 descr="http://thquangtrung.hoankiem.edu.vn/upload/29321/fck/files/5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82" y="1021327"/>
            <a:ext cx="3033163" cy="21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193726" y="2653706"/>
            <a:ext cx="484695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em, có những yếu tố nào ảnh hưởng đến việc sắp xếp các công việc gia đình?</a:t>
            </a:r>
            <a:endParaRPr lang="en-US" sz="3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51" y="3316849"/>
            <a:ext cx="4736626" cy="320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2 - 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B2BBF6-248A-4D00-91AF-40C4D5AC3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"/>
          <a:stretch/>
        </p:blipFill>
        <p:spPr>
          <a:xfrm flipH="1">
            <a:off x="832513" y="721421"/>
            <a:ext cx="11359486" cy="8753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E28E47-60F9-423C-B866-1FA8E553999F}"/>
              </a:ext>
            </a:extLst>
          </p:cNvPr>
          <p:cNvSpPr txBox="1"/>
          <p:nvPr/>
        </p:nvSpPr>
        <p:spPr>
          <a:xfrm>
            <a:off x="1146412" y="823303"/>
            <a:ext cx="1037229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yếu tố ảnh hưởng đến việc sắp xếp các công việc gia đình</a:t>
            </a:r>
            <a:endParaRPr kumimoji="0" lang="x-none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26"/>
          <p:cNvGrpSpPr>
            <a:grpSpLocks/>
          </p:cNvGrpSpPr>
          <p:nvPr/>
        </p:nvGrpSpPr>
        <p:grpSpPr bwMode="auto">
          <a:xfrm>
            <a:off x="968993" y="1919249"/>
            <a:ext cx="518938" cy="776499"/>
            <a:chOff x="2959" y="1568"/>
            <a:chExt cx="454" cy="480"/>
          </a:xfrm>
        </p:grpSpPr>
        <p:grpSp>
          <p:nvGrpSpPr>
            <p:cNvPr id="35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65" name="Picture 28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29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Oval 30">
                <a:extLst>
                  <a:ext uri="{FF2B5EF4-FFF2-40B4-BE49-F238E27FC236}">
                    <a16:creationId xmlns:a16="http://schemas.microsoft.com/office/drawing/2014/main" id="{6BDA73BF-2603-46A9-9D4D-5936A05C13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2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pic>
          <p:nvPicPr>
            <p:cNvPr id="36" name="Picture 31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Rectangle 32"/>
          <p:cNvSpPr>
            <a:spLocks noChangeArrowheads="1"/>
          </p:cNvSpPr>
          <p:nvPr/>
        </p:nvSpPr>
        <p:spPr bwMode="gray">
          <a:xfrm>
            <a:off x="1402703" y="2042510"/>
            <a:ext cx="1038896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7F4F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91440">
            <a:spAutoFit/>
          </a:bodyPr>
          <a:lstStyle/>
          <a:p>
            <a:pPr defTabSz="1828800"/>
            <a:r>
              <a:rPr lang="vi-VN" altLang="en-US" sz="2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 điểm công việc và thời gian làm việc của các thành viên</a:t>
            </a:r>
            <a:endParaRPr lang="en-US" altLang="en-US" sz="2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Group 34"/>
          <p:cNvGrpSpPr>
            <a:grpSpLocks/>
          </p:cNvGrpSpPr>
          <p:nvPr/>
        </p:nvGrpSpPr>
        <p:grpSpPr bwMode="auto">
          <a:xfrm>
            <a:off x="968993" y="2978269"/>
            <a:ext cx="518938" cy="776499"/>
            <a:chOff x="2959" y="1568"/>
            <a:chExt cx="454" cy="480"/>
          </a:xfrm>
        </p:grpSpPr>
        <p:grpSp>
          <p:nvGrpSpPr>
            <p:cNvPr id="71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73" name="Picture 36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Oval 38">
                <a:extLst>
                  <a:ext uri="{FF2B5EF4-FFF2-40B4-BE49-F238E27FC236}">
                    <a16:creationId xmlns:a16="http://schemas.microsoft.com/office/drawing/2014/main" id="{097CA822-72C3-47D7-B499-6BB73316B3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20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pic>
          <p:nvPicPr>
            <p:cNvPr id="72" name="Picture 39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" name="Rectangle 40"/>
          <p:cNvSpPr>
            <a:spLocks noChangeArrowheads="1"/>
          </p:cNvSpPr>
          <p:nvPr/>
        </p:nvSpPr>
        <p:spPr bwMode="gray">
          <a:xfrm>
            <a:off x="1402702" y="3051525"/>
            <a:ext cx="10388963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7F4F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91440">
            <a:spAutoFit/>
          </a:bodyPr>
          <a:lstStyle/>
          <a:p>
            <a:pPr defTabSz="1828800"/>
            <a:r>
              <a:rPr lang="vi-VN" altLang="en-US" sz="2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Thói quen sinh hoạt, tập thể thao, ăn uống của các thành viên</a:t>
            </a:r>
            <a:endParaRPr lang="en-US" altLang="en-US" sz="2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8" name="Group 42"/>
          <p:cNvGrpSpPr>
            <a:grpSpLocks/>
          </p:cNvGrpSpPr>
          <p:nvPr/>
        </p:nvGrpSpPr>
        <p:grpSpPr bwMode="auto">
          <a:xfrm>
            <a:off x="968993" y="4148700"/>
            <a:ext cx="518938" cy="776499"/>
            <a:chOff x="2959" y="1568"/>
            <a:chExt cx="454" cy="480"/>
          </a:xfrm>
        </p:grpSpPr>
        <p:grpSp>
          <p:nvGrpSpPr>
            <p:cNvPr id="79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81" name="Picture 44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45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Oval 46">
                <a:extLst>
                  <a:ext uri="{FF2B5EF4-FFF2-40B4-BE49-F238E27FC236}">
                    <a16:creationId xmlns:a16="http://schemas.microsoft.com/office/drawing/2014/main" id="{B071E001-83DA-49C9-A731-EDB0926DF7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20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pic>
          <p:nvPicPr>
            <p:cNvPr id="80" name="Picture 47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Rectangle 48"/>
          <p:cNvSpPr>
            <a:spLocks noChangeArrowheads="1"/>
          </p:cNvSpPr>
          <p:nvPr/>
        </p:nvSpPr>
        <p:spPr bwMode="gray">
          <a:xfrm>
            <a:off x="1402703" y="4221956"/>
            <a:ext cx="10552736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7F4F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91440">
            <a:spAutoFit/>
          </a:bodyPr>
          <a:lstStyle/>
          <a:p>
            <a:pPr defTabSz="1828800"/>
            <a:r>
              <a:rPr lang="vi-VN" altLang="en-US" sz="2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việc đột xuất không thuộc thời gian biểu của mọi người</a:t>
            </a:r>
            <a:endParaRPr lang="en-US" altLang="en-US" sz="2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" name="Group 50"/>
          <p:cNvGrpSpPr>
            <a:grpSpLocks/>
          </p:cNvGrpSpPr>
          <p:nvPr/>
        </p:nvGrpSpPr>
        <p:grpSpPr bwMode="auto">
          <a:xfrm>
            <a:off x="968993" y="5294348"/>
            <a:ext cx="518938" cy="776499"/>
            <a:chOff x="2959" y="1568"/>
            <a:chExt cx="454" cy="480"/>
          </a:xfrm>
        </p:grpSpPr>
        <p:grpSp>
          <p:nvGrpSpPr>
            <p:cNvPr id="87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89" name="Picture 52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53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Oval 54">
                <a:extLst>
                  <a:ext uri="{FF2B5EF4-FFF2-40B4-BE49-F238E27FC236}">
                    <a16:creationId xmlns:a16="http://schemas.microsoft.com/office/drawing/2014/main" id="{731CE7DF-8071-4E51-BD00-31AD28152C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2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pic>
          <p:nvPicPr>
            <p:cNvPr id="88" name="Picture 55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" name="Rectangle 56"/>
          <p:cNvSpPr>
            <a:spLocks noChangeArrowheads="1"/>
          </p:cNvSpPr>
          <p:nvPr/>
        </p:nvSpPr>
        <p:spPr bwMode="gray">
          <a:xfrm>
            <a:off x="1402702" y="5176654"/>
            <a:ext cx="103889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60001"/>
                      </a:schemeClr>
                    </a:gs>
                    <a:gs pos="100000">
                      <a:srgbClr val="F7F4F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91440">
            <a:spAutoFit/>
          </a:bodyPr>
          <a:lstStyle/>
          <a:p>
            <a:pPr defTabSz="1828800"/>
            <a:r>
              <a:rPr lang="vi-VN" altLang="en-US" sz="2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 năng sắp xếp và tổ chức của bản thân chưa đáp ứng tốt yêu cầu công việc gia đình</a:t>
            </a:r>
            <a:endParaRPr lang="en-US" altLang="en-US" sz="2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6" grpId="0"/>
      <p:bldP spid="84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2717489" y="128790"/>
            <a:ext cx="9257290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MỞ ĐẦU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 MO D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696" y="992875"/>
            <a:ext cx="10426889" cy="58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MỞ ĐẦU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1965256"/>
            <a:ext cx="3421998" cy="410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5">
            <a:extLst>
              <a:ext uri="{FF2B5EF4-FFF2-40B4-BE49-F238E27FC236}">
                <a16:creationId xmlns:a16="http://schemas.microsoft.com/office/drawing/2014/main" id="{5BE95668-11B8-4B85-A70B-D8E27EE7CA2B}"/>
              </a:ext>
            </a:extLst>
          </p:cNvPr>
          <p:cNvSpPr/>
          <p:nvPr/>
        </p:nvSpPr>
        <p:spPr>
          <a:xfrm rot="21240188">
            <a:off x="4987216" y="1035097"/>
            <a:ext cx="5092127" cy="2556551"/>
          </a:xfrm>
          <a:prstGeom prst="cloudCallout">
            <a:avLst>
              <a:gd name="adj1" fmla="val -78679"/>
              <a:gd name="adj2" fmla="val 324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8392">
            <a:off x="5247358" y="1459292"/>
            <a:ext cx="4298200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 đề mà các nhân vật trong video đang gặp phải là gì?</a:t>
            </a:r>
            <a:endParaRPr lang="en-US" sz="35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7030" y="4470597"/>
            <a:ext cx="6791556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0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nhân vật trong video có vấn đề trong khoảng cách thế hệ giữa cha mẹ và con cái trong gia đình. </a:t>
            </a:r>
            <a:endParaRPr lang="en-US" sz="30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MỞ ĐẦU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1965256"/>
            <a:ext cx="3421998" cy="410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5">
            <a:extLst>
              <a:ext uri="{FF2B5EF4-FFF2-40B4-BE49-F238E27FC236}">
                <a16:creationId xmlns:a16="http://schemas.microsoft.com/office/drawing/2014/main" id="{5BE95668-11B8-4B85-A70B-D8E27EE7CA2B}"/>
              </a:ext>
            </a:extLst>
          </p:cNvPr>
          <p:cNvSpPr/>
          <p:nvPr/>
        </p:nvSpPr>
        <p:spPr>
          <a:xfrm rot="21240188">
            <a:off x="4987216" y="1035097"/>
            <a:ext cx="5092127" cy="2556551"/>
          </a:xfrm>
          <a:prstGeom prst="cloudCallout">
            <a:avLst>
              <a:gd name="adj1" fmla="val -78679"/>
              <a:gd name="adj2" fmla="val 324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8392">
            <a:off x="5247358" y="1459292"/>
            <a:ext cx="4298200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em, đâu là nguyên nhân của vấn đề trong video?</a:t>
            </a:r>
            <a:endParaRPr lang="en-US" sz="35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04385" y="3850651"/>
            <a:ext cx="7728223" cy="24006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 nhân</a:t>
            </a:r>
            <a:r>
              <a:rPr lang="en-US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của vấn đề: </a:t>
            </a:r>
            <a:r>
              <a:rPr lang="vi-VN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 dành nhiều thời gian quan tâm, chia sẻ với nhau; </a:t>
            </a:r>
            <a:endParaRPr lang="en-US" sz="30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 mẹ quản lí, xâm phạm quá nhiều vào cuộc sống của con; </a:t>
            </a:r>
            <a:endParaRPr lang="en-US" sz="30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ất đồng quan điểm giữa hai thế hệ; ...</a:t>
            </a:r>
            <a:endParaRPr lang="en-US" sz="30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MỞ ĐẦU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1965256"/>
            <a:ext cx="2838734" cy="410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5">
            <a:extLst>
              <a:ext uri="{FF2B5EF4-FFF2-40B4-BE49-F238E27FC236}">
                <a16:creationId xmlns:a16="http://schemas.microsoft.com/office/drawing/2014/main" id="{5BE95668-11B8-4B85-A70B-D8E27EE7CA2B}"/>
              </a:ext>
            </a:extLst>
          </p:cNvPr>
          <p:cNvSpPr/>
          <p:nvPr/>
        </p:nvSpPr>
        <p:spPr>
          <a:xfrm rot="21240188">
            <a:off x="4987216" y="1035097"/>
            <a:ext cx="5092127" cy="2556551"/>
          </a:xfrm>
          <a:prstGeom prst="cloudCallout">
            <a:avLst>
              <a:gd name="adj1" fmla="val -78679"/>
              <a:gd name="adj2" fmla="val 324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8392">
            <a:off x="5247358" y="1459292"/>
            <a:ext cx="4298200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5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đề xuất những cách thức để hóa giải vấn đề đó?</a:t>
            </a:r>
            <a:endParaRPr lang="en-US" sz="35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1123" y="3727819"/>
            <a:ext cx="8093122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iao tiếp với con nhiều hơn, cố gắng thấu hiểu những suy nghĩ của con; </a:t>
            </a:r>
            <a:endParaRPr lang="en-US" sz="28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 mẹ cần bắt nhịp với sự phát triển của con cái, trở thành người bạn tâm giao của con; </a:t>
            </a:r>
            <a:endParaRPr lang="en-US" sz="28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ể con có tự do cá nhân để con có thể cởi mở và dễ dàng chia sẻ mọi tâm tư tình cảm;...</a:t>
            </a:r>
            <a:endParaRPr lang="en-US" sz="28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4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6004" y="108102"/>
            <a:ext cx="812496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Nixie One"/>
              </a:rPr>
              <a:t>NHIỆM VỤ 1</a:t>
            </a:r>
          </a:p>
          <a:p>
            <a:pPr algn="ctr"/>
            <a:endParaRPr lang="en-US" sz="5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Nixie One"/>
            </a:endParaRPr>
          </a:p>
          <a:p>
            <a:pPr algn="ctr"/>
            <a:r>
              <a:rPr lang="vi-VN" sz="5000" b="1">
                <a:solidFill>
                  <a:srgbClr val="C00000"/>
                </a:solidFill>
                <a:latin typeface="Times New Roman" pitchFamily="18" charset="0"/>
                <a:ea typeface="Nixie One"/>
                <a:cs typeface="Times New Roman" pitchFamily="18" charset="0"/>
                <a:sym typeface="Nixie One"/>
              </a:rPr>
              <a:t>Tìm hiểu về sự tự tin trong sắp xếp, tổ chức cuộc sống gia đình </a:t>
            </a:r>
            <a:endParaRPr lang="vi-VN" sz="5000" b="1" dirty="0">
              <a:solidFill>
                <a:srgbClr val="C0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3042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1 - 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8"/>
          <a:stretch/>
        </p:blipFill>
        <p:spPr>
          <a:xfrm>
            <a:off x="780176" y="3610826"/>
            <a:ext cx="3449153" cy="231469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80176" y="1596571"/>
            <a:ext cx="3254797" cy="1683373"/>
          </a:xfrm>
          <a:prstGeom prst="roundRect">
            <a:avLst>
              <a:gd name="adj" fmla="val 30702"/>
            </a:avLst>
          </a:prstGeom>
          <a:solidFill>
            <a:srgbClr val="00B0F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612285" y="1509302"/>
            <a:ext cx="7173812" cy="181311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35842" y="1753564"/>
            <a:ext cx="68875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9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em, vì sao mà các thành viên phải cùng tham gia tổ chức cuộc sống gia đình?</a:t>
            </a:r>
            <a:endParaRPr lang="vi-VN" sz="2900" b="1" i="1" dirty="0">
              <a:solidFill>
                <a:srgbClr val="00206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957854" y="1008033"/>
            <a:ext cx="2751793" cy="632868"/>
          </a:xfrm>
          <a:prstGeom prst="roundRect">
            <a:avLst>
              <a:gd name="adj" fmla="val 30702"/>
            </a:avLst>
          </a:prstGeom>
          <a:solidFill>
            <a:srgbClr val="00B05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3610826"/>
            <a:ext cx="4735774" cy="274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1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1 - HOẠT ĐỘNG 1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4906" y="1121148"/>
            <a:ext cx="5657978" cy="994255"/>
            <a:chOff x="535353" y="1436293"/>
            <a:chExt cx="2884519" cy="2863649"/>
          </a:xfrm>
        </p:grpSpPr>
        <p:sp>
          <p:nvSpPr>
            <p:cNvPr id="10" name="Rectangle 9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FDDFF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35353" y="1652317"/>
              <a:ext cx="2786293" cy="2647625"/>
              <a:chOff x="535353" y="1652317"/>
              <a:chExt cx="2786293" cy="264762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52001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573492" y="1238085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Giảm thiểu những căng thẳng trong gia đình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flipH="1">
            <a:off x="6325106" y="1146147"/>
            <a:ext cx="5714143" cy="994255"/>
            <a:chOff x="535353" y="1436293"/>
            <a:chExt cx="2884519" cy="2863649"/>
          </a:xfrm>
        </p:grpSpPr>
        <p:sp>
          <p:nvSpPr>
            <p:cNvPr id="16" name="Rectangle 1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35353" y="1652317"/>
              <a:ext cx="2798969" cy="2647625"/>
              <a:chOff x="535353" y="1652317"/>
              <a:chExt cx="2798969" cy="2647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64677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6585571" y="1282469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 kết được các thành viên trong gia đình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3977" y="2316579"/>
            <a:ext cx="5657978" cy="994255"/>
            <a:chOff x="535353" y="1436293"/>
            <a:chExt cx="2884519" cy="2863649"/>
          </a:xfrm>
        </p:grpSpPr>
        <p:sp>
          <p:nvSpPr>
            <p:cNvPr id="22" name="Rectangle 21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rgbClr val="FDDFF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35353" y="1652317"/>
              <a:ext cx="2786293" cy="2647625"/>
              <a:chOff x="535353" y="1652317"/>
              <a:chExt cx="2786293" cy="26476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52001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602563" y="2433516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 dựng được thói quen làm việc ngăn nắp và có kế hoạch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6354177" y="2341578"/>
            <a:ext cx="5714143" cy="994255"/>
            <a:chOff x="535353" y="1436293"/>
            <a:chExt cx="2884519" cy="2863649"/>
          </a:xfrm>
        </p:grpSpPr>
        <p:sp>
          <p:nvSpPr>
            <p:cNvPr id="28" name="Rectangle 27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5353" y="1652317"/>
              <a:ext cx="2798969" cy="2647625"/>
              <a:chOff x="535353" y="1652317"/>
              <a:chExt cx="2798969" cy="264762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64677" y="1652317"/>
                <a:ext cx="2769645" cy="2647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35353" y="1729729"/>
                <a:ext cx="2622290" cy="1288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6614642" y="2477900"/>
            <a:ext cx="5320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Thấu hiểu và hỗ trợ nhau trong công việc, cuộc sống</a:t>
            </a:r>
            <a:endParaRPr lang="en-US" sz="2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4" y="3680616"/>
            <a:ext cx="2432332" cy="28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88" y="3881784"/>
            <a:ext cx="2819786" cy="223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19" y="4006215"/>
            <a:ext cx="3096840" cy="223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6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ABEFD9B7-AD40-42C7-94DD-9C79065715D8}"/>
              </a:ext>
            </a:extLst>
          </p:cNvPr>
          <p:cNvSpPr/>
          <p:nvPr/>
        </p:nvSpPr>
        <p:spPr>
          <a:xfrm>
            <a:off x="1351451" y="128790"/>
            <a:ext cx="10802448" cy="576618"/>
          </a:xfrm>
          <a:prstGeom prst="roundRect">
            <a:avLst/>
          </a:prstGeom>
          <a:solidFill>
            <a:srgbClr val="ECF3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 VỤ 1 - HOẠT ĐỘNG 2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21010" y="1057311"/>
            <a:ext cx="3254797" cy="1194261"/>
          </a:xfrm>
          <a:prstGeom prst="roundRect">
            <a:avLst>
              <a:gd name="adj" fmla="val 30702"/>
            </a:avLst>
          </a:prstGeom>
          <a:solidFill>
            <a:srgbClr val="00B0F0"/>
          </a:solidFill>
          <a:ln>
            <a:noFill/>
          </a:ln>
          <a:effectLst>
            <a:outerShdw blurRad="2794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02511" y="1116757"/>
            <a:ext cx="5791200" cy="53768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“TUNG BÓNG TUYẾT”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Nixie One"/>
              <a:cs typeface="Times New Roman" pitchFamily="18" charset="0"/>
              <a:sym typeface="Nixie On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94514" y="2134351"/>
            <a:ext cx="6720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HS nhận được quả bóng tuyết, HS sẽ chia sẻ những điều thực tế về bản thân qua gợi ý sau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 algn="just">
              <a:buFont typeface="Wingdings" pitchFamily="2" charset="2"/>
              <a:buChar char="Ø"/>
            </a:pPr>
            <a:r>
              <a:rPr lang="en-US" sz="32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hãy </a:t>
            </a:r>
            <a:r>
              <a:rPr lang="vi-VN" sz="32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các công việc trong gia đình mà em đã tự tin hoặc việc mà em chưa tự tin khi tổ chức, sắp xếp thực hiện.</a:t>
            </a:r>
            <a:r>
              <a:rPr lang="en-US" sz="32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0" y="2765799"/>
            <a:ext cx="38766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6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803</Words>
  <Application>Microsoft Office PowerPoint</Application>
  <PresentationFormat>Màn hình rộng</PresentationFormat>
  <Paragraphs>77</Paragraphs>
  <Slides>17</Slides>
  <Notes>0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Wingdings</vt:lpstr>
      <vt:lpstr>Calibri Light</vt:lpstr>
      <vt:lpstr>Arial</vt:lpstr>
      <vt:lpstr>Calibri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Tuyến Võ</cp:lastModifiedBy>
  <cp:revision>475</cp:revision>
  <dcterms:created xsi:type="dcterms:W3CDTF">2018-05-10T00:06:18Z</dcterms:created>
  <dcterms:modified xsi:type="dcterms:W3CDTF">2024-10-20T15:18:47Z</dcterms:modified>
</cp:coreProperties>
</file>